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79A5478B-328B-4DD2-B688-A08C3BF888AE}" type="datetimeFigureOut">
              <a:rPr lang="ru-KZ" smtClean="0"/>
              <a:t>01.09.2022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8BD1F54-E4F9-45DA-9D45-CFC08413F86A}" type="slidenum">
              <a:rPr lang="ru-KZ" smtClean="0"/>
              <a:t>‹#›</a:t>
            </a:fld>
            <a:endParaRPr lang="ru-KZ"/>
          </a:p>
        </p:txBody>
      </p:sp>
    </p:spTree>
    <p:extLst>
      <p:ext uri="{BB962C8B-B14F-4D97-AF65-F5344CB8AC3E}">
        <p14:creationId xmlns:p14="http://schemas.microsoft.com/office/powerpoint/2010/main" val="2665420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9A5478B-328B-4DD2-B688-A08C3BF888AE}"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2402957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9A5478B-328B-4DD2-B688-A08C3BF888AE}" type="datetimeFigureOut">
              <a:rPr lang="ru-KZ" smtClean="0"/>
              <a:t>01.09.2022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8BD1F54-E4F9-45DA-9D45-CFC08413F86A}" type="slidenum">
              <a:rPr lang="ru-KZ" smtClean="0"/>
              <a:t>‹#›</a:t>
            </a:fld>
            <a:endParaRPr lang="ru-KZ"/>
          </a:p>
        </p:txBody>
      </p:sp>
    </p:spTree>
    <p:extLst>
      <p:ext uri="{BB962C8B-B14F-4D97-AF65-F5344CB8AC3E}">
        <p14:creationId xmlns:p14="http://schemas.microsoft.com/office/powerpoint/2010/main" val="411145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9A5478B-328B-4DD2-B688-A08C3BF888AE}"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109179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9A5478B-328B-4DD2-B688-A08C3BF888AE}" type="datetimeFigureOut">
              <a:rPr lang="ru-KZ" smtClean="0"/>
              <a:t>01.09.2022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8BD1F54-E4F9-45DA-9D45-CFC08413F86A}" type="slidenum">
              <a:rPr lang="ru-KZ" smtClean="0"/>
              <a:t>‹#›</a:t>
            </a:fld>
            <a:endParaRPr lang="ru-KZ"/>
          </a:p>
        </p:txBody>
      </p:sp>
    </p:spTree>
    <p:extLst>
      <p:ext uri="{BB962C8B-B14F-4D97-AF65-F5344CB8AC3E}">
        <p14:creationId xmlns:p14="http://schemas.microsoft.com/office/powerpoint/2010/main" val="35724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9A5478B-328B-4DD2-B688-A08C3BF888AE}"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3577288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9A5478B-328B-4DD2-B688-A08C3BF888AE}" type="datetimeFigureOut">
              <a:rPr lang="ru-KZ" smtClean="0"/>
              <a:t>01.09.2022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273169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9A5478B-328B-4DD2-B688-A08C3BF888AE}" type="datetimeFigureOut">
              <a:rPr lang="ru-KZ" smtClean="0"/>
              <a:t>01.09.2022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103738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A5478B-328B-4DD2-B688-A08C3BF888AE}" type="datetimeFigureOut">
              <a:rPr lang="ru-KZ" smtClean="0"/>
              <a:t>01.09.2022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3897540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9A5478B-328B-4DD2-B688-A08C3BF888AE}" type="datetimeFigureOut">
              <a:rPr lang="ru-KZ" smtClean="0"/>
              <a:t>01.09.2022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8BD1F54-E4F9-45DA-9D45-CFC08413F86A}" type="slidenum">
              <a:rPr lang="ru-KZ" smtClean="0"/>
              <a:t>‹#›</a:t>
            </a:fld>
            <a:endParaRPr lang="ru-KZ"/>
          </a:p>
        </p:txBody>
      </p:sp>
    </p:spTree>
    <p:extLst>
      <p:ext uri="{BB962C8B-B14F-4D97-AF65-F5344CB8AC3E}">
        <p14:creationId xmlns:p14="http://schemas.microsoft.com/office/powerpoint/2010/main" val="2672862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9A5478B-328B-4DD2-B688-A08C3BF888AE}"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D8BD1F54-E4F9-45DA-9D45-CFC08413F86A}" type="slidenum">
              <a:rPr lang="ru-KZ" smtClean="0"/>
              <a:t>‹#›</a:t>
            </a:fld>
            <a:endParaRPr lang="ru-KZ"/>
          </a:p>
        </p:txBody>
      </p:sp>
    </p:spTree>
    <p:extLst>
      <p:ext uri="{BB962C8B-B14F-4D97-AF65-F5344CB8AC3E}">
        <p14:creationId xmlns:p14="http://schemas.microsoft.com/office/powerpoint/2010/main" val="2296087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79A5478B-328B-4DD2-B688-A08C3BF888AE}" type="datetimeFigureOut">
              <a:rPr lang="ru-KZ" smtClean="0"/>
              <a:t>01.09.2022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8BD1F54-E4F9-45DA-9D45-CFC08413F86A}"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529802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3E8317-636F-4BA3-B016-02D7A0398033}"/>
              </a:ext>
            </a:extLst>
          </p:cNvPr>
          <p:cNvSpPr>
            <a:spLocks noGrp="1"/>
          </p:cNvSpPr>
          <p:nvPr>
            <p:ph type="ctrTitle"/>
          </p:nvPr>
        </p:nvSpPr>
        <p:spPr/>
        <p:txBody>
          <a:bodyPr/>
          <a:lstStyle/>
          <a:p>
            <a:pPr algn="ctr"/>
            <a:r>
              <a:rPr lang="en-US" dirty="0">
                <a:solidFill>
                  <a:srgbClr val="00B0F0"/>
                </a:solidFill>
              </a:rPr>
              <a:t>The lecture 7</a:t>
            </a:r>
            <a:endParaRPr lang="ru-KZ" dirty="0">
              <a:solidFill>
                <a:srgbClr val="00B0F0"/>
              </a:solidFill>
            </a:endParaRPr>
          </a:p>
        </p:txBody>
      </p:sp>
      <p:sp>
        <p:nvSpPr>
          <p:cNvPr id="3" name="Подзаголовок 2">
            <a:extLst>
              <a:ext uri="{FF2B5EF4-FFF2-40B4-BE49-F238E27FC236}">
                <a16:creationId xmlns:a16="http://schemas.microsoft.com/office/drawing/2014/main" id="{343AC9D0-B034-4B31-BFAC-A8F982B493D8}"/>
              </a:ext>
            </a:extLst>
          </p:cNvPr>
          <p:cNvSpPr>
            <a:spLocks noGrp="1"/>
          </p:cNvSpPr>
          <p:nvPr>
            <p:ph type="subTitle" idx="1"/>
          </p:nvPr>
        </p:nvSpPr>
        <p:spPr>
          <a:xfrm>
            <a:off x="599227" y="4823779"/>
            <a:ext cx="10993546" cy="590321"/>
          </a:xfrm>
        </p:spPr>
        <p:txBody>
          <a:bodyPr>
            <a:normAutofit/>
          </a:bodyPr>
          <a:lstStyle/>
          <a:p>
            <a:pPr algn="r"/>
            <a:r>
              <a:rPr lang="en-US" dirty="0">
                <a:solidFill>
                  <a:srgbClr val="FFC000"/>
                </a:solidFill>
              </a:rPr>
              <a:t>Thread synchronization with Lock and </a:t>
            </a:r>
            <a:r>
              <a:rPr lang="en-US" dirty="0" err="1">
                <a:solidFill>
                  <a:srgbClr val="FFC000"/>
                </a:solidFill>
              </a:rPr>
              <a:t>RLock</a:t>
            </a:r>
            <a:endParaRPr lang="ru-KZ" dirty="0">
              <a:solidFill>
                <a:srgbClr val="FFC000"/>
              </a:solidFill>
            </a:endParaRPr>
          </a:p>
        </p:txBody>
      </p:sp>
    </p:spTree>
    <p:extLst>
      <p:ext uri="{BB962C8B-B14F-4D97-AF65-F5344CB8AC3E}">
        <p14:creationId xmlns:p14="http://schemas.microsoft.com/office/powerpoint/2010/main" val="2047163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6216F1-71D5-455C-891C-949465D724DD}"/>
              </a:ext>
            </a:extLst>
          </p:cNvPr>
          <p:cNvSpPr>
            <a:spLocks noGrp="1"/>
          </p:cNvSpPr>
          <p:nvPr>
            <p:ph type="title"/>
          </p:nvPr>
        </p:nvSpPr>
        <p:spPr>
          <a:xfrm>
            <a:off x="581192" y="702156"/>
            <a:ext cx="11029616" cy="872644"/>
          </a:xfrm>
        </p:spPr>
        <p:txBody>
          <a:bodyPr/>
          <a:lstStyle/>
          <a:p>
            <a:pPr algn="ctr"/>
            <a:r>
              <a:rPr lang="en-US" dirty="0">
                <a:solidFill>
                  <a:srgbClr val="FFC000"/>
                </a:solidFill>
              </a:rPr>
              <a:t>Thread synchronization</a:t>
            </a:r>
            <a:endParaRPr lang="ru-KZ" dirty="0">
              <a:solidFill>
                <a:srgbClr val="FFC000"/>
              </a:solidFill>
            </a:endParaRPr>
          </a:p>
        </p:txBody>
      </p:sp>
      <p:sp>
        <p:nvSpPr>
          <p:cNvPr id="3" name="Объект 2">
            <a:extLst>
              <a:ext uri="{FF2B5EF4-FFF2-40B4-BE49-F238E27FC236}">
                <a16:creationId xmlns:a16="http://schemas.microsoft.com/office/drawing/2014/main" id="{11FB86BF-3EB2-4353-A293-644A7E3F5335}"/>
              </a:ext>
            </a:extLst>
          </p:cNvPr>
          <p:cNvSpPr>
            <a:spLocks noGrp="1"/>
          </p:cNvSpPr>
          <p:nvPr>
            <p:ph idx="1"/>
          </p:nvPr>
        </p:nvSpPr>
        <p:spPr>
          <a:xfrm>
            <a:off x="581193" y="1841829"/>
            <a:ext cx="11029615" cy="3678303"/>
          </a:xfrm>
        </p:spPr>
        <p:txBody>
          <a:bodyPr>
            <a:normAutofit fontScale="92500" lnSpcReduction="10000"/>
          </a:bodyPr>
          <a:lstStyle/>
          <a:p>
            <a:pPr marL="0" indent="0">
              <a:buNone/>
            </a:pPr>
            <a:r>
              <a:rPr lang="en-US" dirty="0"/>
              <a:t>When two or more operations belonging to concurrent threads try to access the shared memory and at least one of them has the power to change the status of the data without a proper synchronization mechanism a race condition can occur and it can produce invalid code execution and bugs and unexpected behavior. </a:t>
            </a:r>
          </a:p>
          <a:p>
            <a:pPr marL="0" indent="0">
              <a:buNone/>
            </a:pPr>
            <a:r>
              <a:rPr lang="en-US" dirty="0"/>
              <a:t>The easiest way to get around the race conditions is the use of a lock.  The operation of a lock is simple; when a thread wants to access a portion of shared memory, it must necessarily acquire a lock on that portion prior to using it. In addition to this, after completing its operation, the thread must release the lock that was previously obtained so that a portion of the shared memory is available for any other threads that want to use it. </a:t>
            </a:r>
          </a:p>
          <a:p>
            <a:pPr marL="0" indent="0">
              <a:buNone/>
            </a:pPr>
            <a:r>
              <a:rPr lang="en-US" dirty="0"/>
              <a:t>In this way, it is evident that the impossibility of incurring races is critical as the need of the lock for the thread requires that at a given instant, only a given thread can use this part of the shared memory. Despite their simplicity, the use of a lock works. </a:t>
            </a:r>
          </a:p>
          <a:p>
            <a:pPr marL="0" indent="0">
              <a:buNone/>
            </a:pPr>
            <a:r>
              <a:rPr lang="en-US" dirty="0"/>
              <a:t>However, in practice, we can see how this approach can often lead the execution to a bad situation of deadlock. A deadlock occurs due to the acquisition of a lock from different threads; it is impossible to proceed with the execution of operations since the various locks between them block access to the resources.</a:t>
            </a:r>
            <a:endParaRPr lang="ru-KZ" dirty="0"/>
          </a:p>
        </p:txBody>
      </p:sp>
    </p:spTree>
    <p:extLst>
      <p:ext uri="{BB962C8B-B14F-4D97-AF65-F5344CB8AC3E}">
        <p14:creationId xmlns:p14="http://schemas.microsoft.com/office/powerpoint/2010/main" val="174005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E5F1FA-7F77-462F-BA80-6F0D76CA3131}"/>
              </a:ext>
            </a:extLst>
          </p:cNvPr>
          <p:cNvSpPr>
            <a:spLocks noGrp="1"/>
          </p:cNvSpPr>
          <p:nvPr>
            <p:ph type="title"/>
          </p:nvPr>
        </p:nvSpPr>
        <p:spPr>
          <a:xfrm>
            <a:off x="581192" y="702156"/>
            <a:ext cx="11029616" cy="940377"/>
          </a:xfrm>
        </p:spPr>
        <p:txBody>
          <a:bodyPr/>
          <a:lstStyle/>
          <a:p>
            <a:pPr algn="ctr"/>
            <a:r>
              <a:rPr lang="en-US" dirty="0">
                <a:solidFill>
                  <a:srgbClr val="FFC000"/>
                </a:solidFill>
              </a:rPr>
              <a:t>Thread synchronization</a:t>
            </a:r>
            <a:endParaRPr lang="ru-KZ" dirty="0"/>
          </a:p>
        </p:txBody>
      </p:sp>
      <p:pic>
        <p:nvPicPr>
          <p:cNvPr id="4" name="Объект 3">
            <a:extLst>
              <a:ext uri="{FF2B5EF4-FFF2-40B4-BE49-F238E27FC236}">
                <a16:creationId xmlns:a16="http://schemas.microsoft.com/office/drawing/2014/main" id="{D17C5C54-5A2B-42F7-A65C-F9585D33D246}"/>
              </a:ext>
            </a:extLst>
          </p:cNvPr>
          <p:cNvPicPr>
            <a:picLocks noGrp="1" noChangeAspect="1"/>
          </p:cNvPicPr>
          <p:nvPr>
            <p:ph idx="1"/>
          </p:nvPr>
        </p:nvPicPr>
        <p:blipFill>
          <a:blip r:embed="rId2"/>
          <a:stretch>
            <a:fillRect/>
          </a:stretch>
        </p:blipFill>
        <p:spPr>
          <a:xfrm>
            <a:off x="2689059" y="2316299"/>
            <a:ext cx="6813882" cy="2966901"/>
          </a:xfrm>
          <a:prstGeom prst="rect">
            <a:avLst/>
          </a:prstGeom>
        </p:spPr>
      </p:pic>
    </p:spTree>
    <p:extLst>
      <p:ext uri="{BB962C8B-B14F-4D97-AF65-F5344CB8AC3E}">
        <p14:creationId xmlns:p14="http://schemas.microsoft.com/office/powerpoint/2010/main" val="272250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EC9A01-9735-4171-9D17-0C4894BB2A28}"/>
              </a:ext>
            </a:extLst>
          </p:cNvPr>
          <p:cNvSpPr>
            <a:spLocks noGrp="1"/>
          </p:cNvSpPr>
          <p:nvPr>
            <p:ph type="title"/>
          </p:nvPr>
        </p:nvSpPr>
        <p:spPr>
          <a:xfrm>
            <a:off x="581192" y="702156"/>
            <a:ext cx="11029616" cy="931911"/>
          </a:xfrm>
        </p:spPr>
        <p:txBody>
          <a:bodyPr/>
          <a:lstStyle/>
          <a:p>
            <a:pPr algn="ctr"/>
            <a:r>
              <a:rPr lang="en-US" dirty="0">
                <a:solidFill>
                  <a:srgbClr val="FFC000"/>
                </a:solidFill>
              </a:rPr>
              <a:t>Locks</a:t>
            </a:r>
            <a:endParaRPr lang="ru-KZ" dirty="0">
              <a:solidFill>
                <a:srgbClr val="FFC000"/>
              </a:solidFill>
            </a:endParaRPr>
          </a:p>
        </p:txBody>
      </p:sp>
      <p:sp>
        <p:nvSpPr>
          <p:cNvPr id="3" name="Объект 2">
            <a:extLst>
              <a:ext uri="{FF2B5EF4-FFF2-40B4-BE49-F238E27FC236}">
                <a16:creationId xmlns:a16="http://schemas.microsoft.com/office/drawing/2014/main" id="{12E77AEA-4BA8-43B9-863A-C315D1596FC6}"/>
              </a:ext>
            </a:extLst>
          </p:cNvPr>
          <p:cNvSpPr>
            <a:spLocks noGrp="1"/>
          </p:cNvSpPr>
          <p:nvPr>
            <p:ph idx="1"/>
          </p:nvPr>
        </p:nvSpPr>
        <p:spPr>
          <a:xfrm>
            <a:off x="581192" y="1951896"/>
            <a:ext cx="11029616" cy="2002037"/>
          </a:xfrm>
        </p:spPr>
        <p:txBody>
          <a:bodyPr/>
          <a:lstStyle/>
          <a:p>
            <a:pPr marL="0" indent="0">
              <a:buNone/>
            </a:pPr>
            <a:r>
              <a:rPr lang="en-US" dirty="0"/>
              <a:t>The following example demonstrates how you can manage a thread through the mechanism of lock(). In this code, we have two functions: increment() and decrement(), respectively. The first function increments the value of the shared resource, while the second function decrements the value, where each function is inserted in a suitable thread. In addition to this, each function has a loop in which the increase or decrease is repeated. We want to make sure, through the proper management of the shared resources, that the result of the execution is equal to the value of the shared variable that is initialized to zero.</a:t>
            </a:r>
            <a:endParaRPr lang="ru-KZ" dirty="0"/>
          </a:p>
        </p:txBody>
      </p:sp>
    </p:spTree>
    <p:extLst>
      <p:ext uri="{BB962C8B-B14F-4D97-AF65-F5344CB8AC3E}">
        <p14:creationId xmlns:p14="http://schemas.microsoft.com/office/powerpoint/2010/main" val="3295607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9B18CE-265C-4869-92A5-7D2C0F59F8BF}"/>
              </a:ext>
            </a:extLst>
          </p:cNvPr>
          <p:cNvSpPr>
            <a:spLocks noGrp="1"/>
          </p:cNvSpPr>
          <p:nvPr>
            <p:ph type="title"/>
          </p:nvPr>
        </p:nvSpPr>
        <p:spPr>
          <a:xfrm>
            <a:off x="581192" y="702156"/>
            <a:ext cx="11029616" cy="897779"/>
          </a:xfrm>
        </p:spPr>
        <p:txBody>
          <a:bodyPr/>
          <a:lstStyle/>
          <a:p>
            <a:pPr algn="ctr"/>
            <a:r>
              <a:rPr lang="en-US" dirty="0">
                <a:solidFill>
                  <a:srgbClr val="FFC000"/>
                </a:solidFill>
              </a:rPr>
              <a:t>Locks</a:t>
            </a:r>
            <a:endParaRPr lang="ru-KZ" dirty="0"/>
          </a:p>
        </p:txBody>
      </p:sp>
      <p:pic>
        <p:nvPicPr>
          <p:cNvPr id="5" name="Рисунок 4">
            <a:extLst>
              <a:ext uri="{FF2B5EF4-FFF2-40B4-BE49-F238E27FC236}">
                <a16:creationId xmlns:a16="http://schemas.microsoft.com/office/drawing/2014/main" id="{0166163C-845B-470E-BCC9-8F79E7912B3C}"/>
              </a:ext>
            </a:extLst>
          </p:cNvPr>
          <p:cNvPicPr>
            <a:picLocks noChangeAspect="1"/>
          </p:cNvPicPr>
          <p:nvPr/>
        </p:nvPicPr>
        <p:blipFill>
          <a:blip r:embed="rId2"/>
          <a:stretch>
            <a:fillRect/>
          </a:stretch>
        </p:blipFill>
        <p:spPr>
          <a:xfrm>
            <a:off x="507218" y="1989666"/>
            <a:ext cx="4996258" cy="4411662"/>
          </a:xfrm>
          <a:prstGeom prst="rect">
            <a:avLst/>
          </a:prstGeom>
        </p:spPr>
      </p:pic>
      <p:pic>
        <p:nvPicPr>
          <p:cNvPr id="7" name="Рисунок 6">
            <a:extLst>
              <a:ext uri="{FF2B5EF4-FFF2-40B4-BE49-F238E27FC236}">
                <a16:creationId xmlns:a16="http://schemas.microsoft.com/office/drawing/2014/main" id="{86B00D12-C914-42D1-B9B7-40B54314B00B}"/>
              </a:ext>
            </a:extLst>
          </p:cNvPr>
          <p:cNvPicPr>
            <a:picLocks noChangeAspect="1"/>
          </p:cNvPicPr>
          <p:nvPr/>
        </p:nvPicPr>
        <p:blipFill>
          <a:blip r:embed="rId3"/>
          <a:stretch>
            <a:fillRect/>
          </a:stretch>
        </p:blipFill>
        <p:spPr>
          <a:xfrm>
            <a:off x="5503476" y="2116667"/>
            <a:ext cx="6270923" cy="3894930"/>
          </a:xfrm>
          <a:prstGeom prst="rect">
            <a:avLst/>
          </a:prstGeom>
        </p:spPr>
      </p:pic>
    </p:spTree>
    <p:extLst>
      <p:ext uri="{BB962C8B-B14F-4D97-AF65-F5344CB8AC3E}">
        <p14:creationId xmlns:p14="http://schemas.microsoft.com/office/powerpoint/2010/main" val="964935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8678BD-2350-4F47-BB01-91CC23F96DE5}"/>
              </a:ext>
            </a:extLst>
          </p:cNvPr>
          <p:cNvSpPr>
            <a:spLocks noGrp="1"/>
          </p:cNvSpPr>
          <p:nvPr>
            <p:ph type="title"/>
          </p:nvPr>
        </p:nvSpPr>
        <p:spPr/>
        <p:txBody>
          <a:bodyPr/>
          <a:lstStyle/>
          <a:p>
            <a:pPr algn="ctr"/>
            <a:r>
              <a:rPr lang="en-US" dirty="0">
                <a:solidFill>
                  <a:srgbClr val="FFC000"/>
                </a:solidFill>
              </a:rPr>
              <a:t>locks</a:t>
            </a:r>
            <a:endParaRPr lang="ru-KZ" dirty="0">
              <a:solidFill>
                <a:srgbClr val="FFC000"/>
              </a:solidFill>
            </a:endParaRPr>
          </a:p>
        </p:txBody>
      </p:sp>
      <p:sp>
        <p:nvSpPr>
          <p:cNvPr id="3" name="Объект 2">
            <a:extLst>
              <a:ext uri="{FF2B5EF4-FFF2-40B4-BE49-F238E27FC236}">
                <a16:creationId xmlns:a16="http://schemas.microsoft.com/office/drawing/2014/main" id="{720A676D-A615-47EB-AA23-6FEE4F3CDBAB}"/>
              </a:ext>
            </a:extLst>
          </p:cNvPr>
          <p:cNvSpPr>
            <a:spLocks noGrp="1"/>
          </p:cNvSpPr>
          <p:nvPr>
            <p:ph idx="1"/>
          </p:nvPr>
        </p:nvSpPr>
        <p:spPr/>
        <p:txBody>
          <a:bodyPr>
            <a:normAutofit fontScale="62500" lnSpcReduction="20000"/>
          </a:bodyPr>
          <a:lstStyle/>
          <a:p>
            <a:pPr marL="0" indent="0">
              <a:buNone/>
            </a:pPr>
            <a:r>
              <a:rPr lang="en-US" dirty="0"/>
              <a:t>In the main method, we have the following procedures:</a:t>
            </a:r>
          </a:p>
          <a:p>
            <a:r>
              <a:rPr lang="en-US" dirty="0"/>
              <a:t>t1 = </a:t>
            </a:r>
            <a:r>
              <a:rPr lang="en-US" dirty="0" err="1"/>
              <a:t>threading.Thread</a:t>
            </a:r>
            <a:r>
              <a:rPr lang="en-US" dirty="0"/>
              <a:t>(target = </a:t>
            </a:r>
            <a:r>
              <a:rPr lang="en-US" dirty="0" err="1"/>
              <a:t>increment_with_lock</a:t>
            </a:r>
            <a:r>
              <a:rPr lang="en-US" dirty="0"/>
              <a:t>)</a:t>
            </a:r>
          </a:p>
          <a:p>
            <a:r>
              <a:rPr lang="en-US" dirty="0"/>
              <a:t>t2 = </a:t>
            </a:r>
            <a:r>
              <a:rPr lang="en-US" dirty="0" err="1"/>
              <a:t>threading.Thread</a:t>
            </a:r>
            <a:r>
              <a:rPr lang="en-US" dirty="0"/>
              <a:t>(target = </a:t>
            </a:r>
            <a:r>
              <a:rPr lang="en-US" dirty="0" err="1"/>
              <a:t>decrement_with_lock</a:t>
            </a:r>
            <a:r>
              <a:rPr lang="en-US" dirty="0"/>
              <a:t>)</a:t>
            </a:r>
          </a:p>
          <a:p>
            <a:pPr marL="0" indent="0">
              <a:buNone/>
            </a:pPr>
            <a:r>
              <a:rPr lang="en-US" dirty="0"/>
              <a:t>For thread starting, use:</a:t>
            </a:r>
          </a:p>
          <a:p>
            <a:r>
              <a:rPr lang="en-US" dirty="0"/>
              <a:t>t1.start()</a:t>
            </a:r>
          </a:p>
          <a:p>
            <a:r>
              <a:rPr lang="en-US" dirty="0"/>
              <a:t>t2.start()</a:t>
            </a:r>
          </a:p>
          <a:p>
            <a:pPr marL="0" indent="0">
              <a:buNone/>
            </a:pPr>
            <a:r>
              <a:rPr lang="en-US" dirty="0"/>
              <a:t>For thread joining, use:</a:t>
            </a:r>
          </a:p>
          <a:p>
            <a:r>
              <a:rPr lang="en-US" dirty="0"/>
              <a:t>t1.join()</a:t>
            </a:r>
          </a:p>
          <a:p>
            <a:r>
              <a:rPr lang="en-US" dirty="0"/>
              <a:t>t2.join()</a:t>
            </a:r>
            <a:endParaRPr lang="ru-KZ" dirty="0"/>
          </a:p>
          <a:p>
            <a:pPr marL="0" indent="0">
              <a:buNone/>
            </a:pPr>
            <a:r>
              <a:rPr lang="en-US" dirty="0"/>
              <a:t>In the </a:t>
            </a:r>
            <a:r>
              <a:rPr lang="en-US" dirty="0" err="1"/>
              <a:t>increment_with_lock</a:t>
            </a:r>
            <a:r>
              <a:rPr lang="en-US" dirty="0"/>
              <a:t>() and </a:t>
            </a:r>
            <a:r>
              <a:rPr lang="en-US" dirty="0" err="1"/>
              <a:t>decrement_with_lock</a:t>
            </a:r>
            <a:r>
              <a:rPr lang="en-US" dirty="0"/>
              <a:t>()functions, you can see how</a:t>
            </a:r>
            <a:r>
              <a:rPr lang="ru-KZ" dirty="0"/>
              <a:t> </a:t>
            </a:r>
            <a:r>
              <a:rPr lang="en-US" dirty="0"/>
              <a:t>to use lock management. When you need to access the resource, call acquire() to hold the</a:t>
            </a:r>
            <a:r>
              <a:rPr lang="ru-KZ" dirty="0"/>
              <a:t> </a:t>
            </a:r>
            <a:r>
              <a:rPr lang="en-US" dirty="0"/>
              <a:t>lock (this will wait for the lock to be released, if necessary) and call release() to release it:</a:t>
            </a:r>
          </a:p>
          <a:p>
            <a:r>
              <a:rPr lang="en-US" dirty="0" err="1"/>
              <a:t>shared_resource_lock.acquire</a:t>
            </a:r>
            <a:r>
              <a:rPr lang="en-US" dirty="0"/>
              <a:t>()</a:t>
            </a:r>
          </a:p>
          <a:p>
            <a:r>
              <a:rPr lang="en-US" dirty="0" err="1"/>
              <a:t>shared_resource_with_lock</a:t>
            </a:r>
            <a:r>
              <a:rPr lang="en-US" dirty="0"/>
              <a:t> -= 1</a:t>
            </a:r>
          </a:p>
          <a:p>
            <a:r>
              <a:rPr lang="en-US" dirty="0" err="1"/>
              <a:t>shared_resource_lock.release</a:t>
            </a:r>
            <a:r>
              <a:rPr lang="en-US" dirty="0"/>
              <a:t>()</a:t>
            </a:r>
            <a:endParaRPr lang="ru-KZ" dirty="0"/>
          </a:p>
        </p:txBody>
      </p:sp>
    </p:spTree>
    <p:extLst>
      <p:ext uri="{BB962C8B-B14F-4D97-AF65-F5344CB8AC3E}">
        <p14:creationId xmlns:p14="http://schemas.microsoft.com/office/powerpoint/2010/main" val="1993335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42FD0F-4FB2-49EB-A67E-E85E4BBFDDD2}"/>
              </a:ext>
            </a:extLst>
          </p:cNvPr>
          <p:cNvSpPr>
            <a:spLocks noGrp="1"/>
          </p:cNvSpPr>
          <p:nvPr>
            <p:ph type="title"/>
          </p:nvPr>
        </p:nvSpPr>
        <p:spPr/>
        <p:txBody>
          <a:bodyPr/>
          <a:lstStyle/>
          <a:p>
            <a:pPr algn="ctr"/>
            <a:r>
              <a:rPr lang="en-US" dirty="0">
                <a:solidFill>
                  <a:srgbClr val="FFC000"/>
                </a:solidFill>
              </a:rPr>
              <a:t>locks</a:t>
            </a:r>
            <a:endParaRPr lang="ru-KZ" dirty="0"/>
          </a:p>
        </p:txBody>
      </p:sp>
      <p:sp>
        <p:nvSpPr>
          <p:cNvPr id="3" name="Объект 2">
            <a:extLst>
              <a:ext uri="{FF2B5EF4-FFF2-40B4-BE49-F238E27FC236}">
                <a16:creationId xmlns:a16="http://schemas.microsoft.com/office/drawing/2014/main" id="{717E86E7-64F4-486A-8C22-5621FEB08A63}"/>
              </a:ext>
            </a:extLst>
          </p:cNvPr>
          <p:cNvSpPr>
            <a:spLocks noGrp="1"/>
          </p:cNvSpPr>
          <p:nvPr>
            <p:ph idx="1"/>
          </p:nvPr>
        </p:nvSpPr>
        <p:spPr/>
        <p:txBody>
          <a:bodyPr/>
          <a:lstStyle/>
          <a:p>
            <a:pPr marL="0" indent="0">
              <a:buNone/>
            </a:pPr>
            <a:r>
              <a:rPr lang="en-US" dirty="0"/>
              <a:t>Let's recap:</a:t>
            </a:r>
          </a:p>
          <a:p>
            <a:r>
              <a:rPr lang="en-US" dirty="0"/>
              <a:t>Locks have two states: locked and unlocked</a:t>
            </a:r>
          </a:p>
          <a:p>
            <a:r>
              <a:rPr lang="en-US" dirty="0"/>
              <a:t>We have two methods that are used to manipulate the locks: acquire() and release()</a:t>
            </a:r>
          </a:p>
          <a:p>
            <a:pPr marL="0" indent="0">
              <a:buNone/>
            </a:pPr>
            <a:r>
              <a:rPr lang="en-US" dirty="0"/>
              <a:t>The following are the rules:</a:t>
            </a:r>
          </a:p>
          <a:p>
            <a:r>
              <a:rPr lang="en-US" dirty="0"/>
              <a:t>If the state is unlocked, a call to acquire() changes the state to locked</a:t>
            </a:r>
          </a:p>
          <a:p>
            <a:r>
              <a:rPr lang="en-US" dirty="0"/>
              <a:t>If the state is locked, a call to acquire() blocks until another thread calls release()</a:t>
            </a:r>
          </a:p>
          <a:p>
            <a:r>
              <a:rPr lang="en-US" dirty="0"/>
              <a:t>If the state is unlocked, a call to release() raises a </a:t>
            </a:r>
            <a:r>
              <a:rPr lang="en-US" dirty="0" err="1"/>
              <a:t>RuntimeError</a:t>
            </a:r>
            <a:r>
              <a:rPr lang="en-US" dirty="0"/>
              <a:t> exception</a:t>
            </a:r>
          </a:p>
          <a:p>
            <a:r>
              <a:rPr lang="en-US" dirty="0"/>
              <a:t>If the state is locked, a call to release() changes the state to unlocked</a:t>
            </a:r>
            <a:endParaRPr lang="ru-KZ" dirty="0"/>
          </a:p>
        </p:txBody>
      </p:sp>
    </p:spTree>
    <p:extLst>
      <p:ext uri="{BB962C8B-B14F-4D97-AF65-F5344CB8AC3E}">
        <p14:creationId xmlns:p14="http://schemas.microsoft.com/office/powerpoint/2010/main" val="3057425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FF6616-CED8-4DBA-BC3C-FF15079F8A91}"/>
              </a:ext>
            </a:extLst>
          </p:cNvPr>
          <p:cNvSpPr>
            <a:spLocks noGrp="1"/>
          </p:cNvSpPr>
          <p:nvPr>
            <p:ph type="title"/>
          </p:nvPr>
        </p:nvSpPr>
        <p:spPr>
          <a:xfrm>
            <a:off x="581192" y="651356"/>
            <a:ext cx="11029616" cy="1013800"/>
          </a:xfrm>
        </p:spPr>
        <p:txBody>
          <a:bodyPr/>
          <a:lstStyle/>
          <a:p>
            <a:pPr algn="ctr"/>
            <a:r>
              <a:rPr lang="en-US" dirty="0">
                <a:solidFill>
                  <a:srgbClr val="FFC000"/>
                </a:solidFill>
              </a:rPr>
              <a:t>Drawbacks of locks</a:t>
            </a:r>
            <a:endParaRPr lang="ru-KZ" dirty="0">
              <a:solidFill>
                <a:srgbClr val="FFC000"/>
              </a:solidFill>
            </a:endParaRPr>
          </a:p>
        </p:txBody>
      </p:sp>
      <p:sp>
        <p:nvSpPr>
          <p:cNvPr id="3" name="Объект 2">
            <a:extLst>
              <a:ext uri="{FF2B5EF4-FFF2-40B4-BE49-F238E27FC236}">
                <a16:creationId xmlns:a16="http://schemas.microsoft.com/office/drawing/2014/main" id="{1AF5916F-E843-4EB5-8714-272B350BA7D4}"/>
              </a:ext>
            </a:extLst>
          </p:cNvPr>
          <p:cNvSpPr>
            <a:spLocks noGrp="1"/>
          </p:cNvSpPr>
          <p:nvPr>
            <p:ph idx="1"/>
          </p:nvPr>
        </p:nvSpPr>
        <p:spPr/>
        <p:txBody>
          <a:bodyPr/>
          <a:lstStyle/>
          <a:p>
            <a:pPr marL="0" indent="0">
              <a:buNone/>
            </a:pPr>
            <a:r>
              <a:rPr lang="en-US" dirty="0"/>
              <a:t>Despite their theoretical smooth running, the locks are not only subject to harmful situations of deadlock, but also have many other negative aspects for the application as a whole. This is a conservative approach which, by its nature, often introduces unnecessary overhead; it also limits the scalability of the code and its readability. Furthermore, the use of a lock is decidedly in conflict with the possible need to impose the priority of access to the memory shared by the various processes. Finally, from a practical point of view, an application containing a lock presents considerable difficulties when searching for errors (debugging). In conclusion, it would be appropriate to use alternative methods to ensure synchronized access to shared memory and avoid race conditions.</a:t>
            </a:r>
            <a:endParaRPr lang="ru-KZ" dirty="0"/>
          </a:p>
        </p:txBody>
      </p:sp>
    </p:spTree>
    <p:extLst>
      <p:ext uri="{BB962C8B-B14F-4D97-AF65-F5344CB8AC3E}">
        <p14:creationId xmlns:p14="http://schemas.microsoft.com/office/powerpoint/2010/main" val="207798224"/>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166</TotalTime>
  <Words>785</Words>
  <Application>Microsoft Office PowerPoint</Application>
  <PresentationFormat>Широкоэкранный</PresentationFormat>
  <Paragraphs>36</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Corbel</vt:lpstr>
      <vt:lpstr>Gill Sans MT</vt:lpstr>
      <vt:lpstr>Wingdings 2</vt:lpstr>
      <vt:lpstr>Дивиденд</vt:lpstr>
      <vt:lpstr>The lecture 7</vt:lpstr>
      <vt:lpstr>Thread synchronization</vt:lpstr>
      <vt:lpstr>Thread synchronization</vt:lpstr>
      <vt:lpstr>Locks</vt:lpstr>
      <vt:lpstr>Locks</vt:lpstr>
      <vt:lpstr>locks</vt:lpstr>
      <vt:lpstr>locks</vt:lpstr>
      <vt:lpstr>Drawbacks of locks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7</dc:title>
  <dc:creator>Владислав Карюкин</dc:creator>
  <cp:lastModifiedBy>Владислав Карюкин</cp:lastModifiedBy>
  <cp:revision>5</cp:revision>
  <dcterms:created xsi:type="dcterms:W3CDTF">2022-09-01T15:53:53Z</dcterms:created>
  <dcterms:modified xsi:type="dcterms:W3CDTF">2022-09-01T18:40:35Z</dcterms:modified>
</cp:coreProperties>
</file>